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0" autoAdjust="0"/>
    <p:restoredTop sz="86425" autoAdjust="0"/>
  </p:normalViewPr>
  <p:slideViewPr>
    <p:cSldViewPr>
      <p:cViewPr varScale="1">
        <p:scale>
          <a:sx n="77" d="100"/>
          <a:sy n="77" d="100"/>
        </p:scale>
        <p:origin x="-1205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A26F9B-2434-465D-993C-12E402A8B75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48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73ED3C-81C9-4F05-9D83-5D249A313FA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493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242888"/>
            <a:ext cx="7777163" cy="7632701"/>
            <a:chOff x="385" y="-153"/>
            <a:chExt cx="4899" cy="4808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 userDrawn="1"/>
          </p:nvGraphicFramePr>
          <p:xfrm>
            <a:off x="385" y="-153"/>
            <a:ext cx="4592" cy="4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Picture" r:id="rId3" imgW="1718653" imgH="1723543" progId="PictureIt!.Picture">
                    <p:embed/>
                  </p:oleObj>
                </mc:Choice>
                <mc:Fallback>
                  <p:oleObj name="Picture" r:id="rId3" imgW="1718653" imgH="1723543" progId="PictureIt!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-153"/>
                          <a:ext cx="4592" cy="4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4785" y="-153"/>
              <a:ext cx="499" cy="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-171450"/>
            <a:ext cx="7164388" cy="7272338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8820150" cy="7100888"/>
          </a:xfrm>
          <a:prstGeom prst="rect">
            <a:avLst/>
          </a:prstGeom>
          <a:solidFill>
            <a:schemeClr val="bg1">
              <a:alpha val="2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9" name="Picture 7" descr="pai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en-US" noProof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Professor Erik Røsæg</a:t>
            </a:r>
          </a:p>
          <a:p>
            <a:pPr lvl="0"/>
            <a:r>
              <a:rPr lang="en-US" noProof="0" smtClean="0"/>
              <a:t>Scandinavian Institute</a:t>
            </a:r>
            <a:br>
              <a:rPr lang="en-US" noProof="0" smtClean="0"/>
            </a:br>
            <a:r>
              <a:rPr lang="en-US" noProof="0" smtClean="0"/>
              <a:t>of Maritime Law, Oslo</a:t>
            </a:r>
          </a:p>
          <a:p>
            <a:pPr lvl="0"/>
            <a:r>
              <a:rPr lang="en-US" noProof="0" smtClean="0"/>
              <a:t>erik.rosag@jus.uio.no</a:t>
            </a:r>
          </a:p>
          <a:p>
            <a:pPr lvl="0"/>
            <a:r>
              <a:rPr lang="en-US" noProof="0" smtClean="0"/>
              <a:t>+47 2285 9752</a:t>
            </a:r>
          </a:p>
          <a:p>
            <a:pPr lvl="0"/>
            <a:r>
              <a:rPr lang="en-US" noProof="0" smtClean="0"/>
              <a:t>folk.uio.no/erikro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5631B8-9C94-4401-8B82-4042F720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141"/>
      </p:ext>
    </p:extLst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75C-A69B-43AC-976C-06BA99F1508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79967"/>
      </p:ext>
    </p:extLst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00DC-D72D-4AE5-A723-4CB807F3FF3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12610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CA8E-A91A-4EEF-A83D-1100CA91BFE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82536"/>
      </p:ext>
    </p:extLst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2351-7ED0-4128-9F03-DD41F02068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20849"/>
      </p:ext>
    </p:extLst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EA9A-90E4-46A4-82A8-644CD06C478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31161"/>
      </p:ext>
    </p:extLst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7976-9D0C-4B47-8B8F-D1E779286AE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09858"/>
      </p:ext>
    </p:extLst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F85F-FB5A-4D16-9792-A2E0A48C07E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18510"/>
      </p:ext>
    </p:extLst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8CF1-B2E1-4D80-8EA5-83374125AC6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14366"/>
      </p:ext>
    </p:extLst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36FE-DDCC-4D93-9926-1EF8D908129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3966"/>
      </p:ext>
    </p:extLst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A731-45AD-4C00-B93A-559EA370E3A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00093"/>
      </p:ext>
    </p:extLst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14" imgW="10469436" imgH="7725853" progId="Paint.Picture">
                  <p:embed/>
                </p:oleObj>
              </mc:Choice>
              <mc:Fallback>
                <p:oleObj name="Bitmap Image" r:id="rId14" imgW="10469436" imgH="772585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A35B9C-BD15-40C2-A998-7EBEF2FB292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30" name="Picture 5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Mortgages, maritime liens, retention and arrest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en-US" smtClean="0"/>
              <a:t>Professor Erik Røsæg</a:t>
            </a:r>
          </a:p>
          <a:p>
            <a:r>
              <a:rPr lang="en-US" smtClean="0"/>
              <a:t>Scandinavian Institute of Maritime Law</a:t>
            </a:r>
          </a:p>
          <a:p>
            <a:r>
              <a:rPr lang="en-US" smtClean="0"/>
              <a:t>erik.rosag@jus.uio.no</a:t>
            </a:r>
          </a:p>
          <a:p>
            <a:r>
              <a:rPr lang="en-US" smtClean="0"/>
              <a:t>folk.uio.no/erikro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F52182-7D22-464F-A723-AFBD2A40616D}" type="slidenum">
              <a:rPr lang="en-US" sz="1400" smtClean="0">
                <a:solidFill>
                  <a:schemeClr val="accent1"/>
                </a:solidFill>
              </a:rPr>
              <a:pPr/>
              <a:t>10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Maritime liens –the system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Liability of </a:t>
            </a:r>
            <a:r>
              <a:rPr lang="en-US" dirty="0" err="1" smtClean="0"/>
              <a:t>reder</a:t>
            </a:r>
            <a:r>
              <a:rPr lang="en-US" dirty="0" smtClean="0"/>
              <a:t> or owner</a:t>
            </a:r>
          </a:p>
          <a:p>
            <a:r>
              <a:rPr lang="en-US" dirty="0" smtClean="0"/>
              <a:t>Maritime lien or mandatory insurance</a:t>
            </a:r>
          </a:p>
          <a:p>
            <a:r>
              <a:rPr lang="en-US" dirty="0" smtClean="0"/>
              <a:t>Limitation</a:t>
            </a:r>
          </a:p>
          <a:p>
            <a:r>
              <a:rPr lang="en-US" dirty="0" smtClean="0"/>
              <a:t>Relation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Mortgagee</a:t>
            </a:r>
          </a:p>
          <a:p>
            <a:pPr lvl="1"/>
            <a:r>
              <a:rPr lang="en-US" dirty="0" smtClean="0"/>
              <a:t>Hull insurer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2ACCED7-D68F-45E6-8769-C1E7740AC279}" type="slidenum">
              <a:rPr lang="en-US" sz="1400" smtClean="0">
                <a:solidFill>
                  <a:schemeClr val="accent1"/>
                </a:solidFill>
              </a:rPr>
              <a:pPr/>
              <a:t>11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Enforcement of </a:t>
            </a:r>
            <a:br>
              <a:rPr lang="en-US" sz="3600" smtClean="0"/>
            </a:br>
            <a:r>
              <a:rPr lang="en-US" sz="3600" smtClean="0"/>
              <a:t>liens and mortgages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Forced ordinary sale</a:t>
            </a:r>
          </a:p>
          <a:p>
            <a:r>
              <a:rPr lang="en-US" smtClean="0"/>
              <a:t>Auction</a:t>
            </a:r>
          </a:p>
          <a:p>
            <a:r>
              <a:rPr lang="en-US" smtClean="0"/>
              <a:t>Forced use</a:t>
            </a:r>
          </a:p>
          <a:p>
            <a:r>
              <a:rPr lang="en-US" smtClean="0"/>
              <a:t>Agreements?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84439F1-14D8-4FA0-B324-E081173A19D9}" type="slidenum">
              <a:rPr lang="en-US" sz="1400" smtClean="0">
                <a:solidFill>
                  <a:schemeClr val="accent1"/>
                </a:solidFill>
              </a:rPr>
              <a:pPr/>
              <a:t>12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remarks on common law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Arrest</a:t>
            </a:r>
          </a:p>
          <a:p>
            <a:r>
              <a:rPr lang="en-US" dirty="0" smtClean="0"/>
              <a:t>Lien</a:t>
            </a:r>
          </a:p>
          <a:p>
            <a:r>
              <a:rPr lang="en-US" dirty="0" smtClean="0"/>
              <a:t>Actions in rem, </a:t>
            </a:r>
            <a:r>
              <a:rPr lang="en-US" dirty="0" err="1" smtClean="0"/>
              <a:t>cp</a:t>
            </a:r>
            <a:r>
              <a:rPr lang="en-US" dirty="0" smtClean="0"/>
              <a:t> NMC § 137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84BA5DB-FCC2-4239-8657-777BF4E218B4}" type="slidenum">
              <a:rPr lang="en-US" sz="1400" smtClean="0">
                <a:solidFill>
                  <a:schemeClr val="accent1"/>
                </a:solidFill>
              </a:rPr>
              <a:pPr/>
              <a:t>13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of law and jurisdiction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Registered mortgages, NMC § 74</a:t>
            </a:r>
          </a:p>
          <a:p>
            <a:r>
              <a:rPr lang="en-US" dirty="0" smtClean="0"/>
              <a:t>Maritime Liens, NMC § 75</a:t>
            </a:r>
          </a:p>
          <a:p>
            <a:r>
              <a:rPr lang="en-US" dirty="0" smtClean="0"/>
              <a:t>Forced sale abroad, NMC § 76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Arrest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Effects</a:t>
            </a:r>
          </a:p>
          <a:p>
            <a:pPr lvl="1">
              <a:defRPr/>
            </a:pPr>
            <a:r>
              <a:rPr lang="en-US" dirty="0" smtClean="0"/>
              <a:t>Vessel is detained. Guarantees</a:t>
            </a:r>
          </a:p>
          <a:p>
            <a:pPr lvl="1">
              <a:defRPr/>
            </a:pPr>
            <a:r>
              <a:rPr lang="en-US" dirty="0" smtClean="0"/>
              <a:t>Jurisdiction</a:t>
            </a:r>
          </a:p>
          <a:p>
            <a:pPr lvl="1">
              <a:defRPr/>
            </a:pPr>
            <a:r>
              <a:rPr lang="en-US" dirty="0" smtClean="0"/>
              <a:t>Sale</a:t>
            </a:r>
          </a:p>
          <a:p>
            <a:pPr lvl="1">
              <a:defRPr/>
            </a:pPr>
            <a:r>
              <a:rPr lang="en-US" dirty="0" err="1" smtClean="0"/>
              <a:t>Timebars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Conditions</a:t>
            </a:r>
          </a:p>
          <a:p>
            <a:pPr lvl="1">
              <a:defRPr/>
            </a:pPr>
            <a:r>
              <a:rPr lang="en-US" dirty="0" smtClean="0"/>
              <a:t>Maritime claim</a:t>
            </a:r>
          </a:p>
          <a:p>
            <a:pPr lvl="1">
              <a:defRPr/>
            </a:pPr>
            <a:r>
              <a:rPr lang="en-US" dirty="0" smtClean="0"/>
              <a:t>Arrest necessary</a:t>
            </a:r>
          </a:p>
          <a:p>
            <a:pPr lvl="1">
              <a:defRPr/>
            </a:pPr>
            <a:r>
              <a:rPr lang="en-US" dirty="0" smtClean="0"/>
              <a:t>Within jurisdiction</a:t>
            </a:r>
          </a:p>
          <a:p>
            <a:pPr lvl="1">
              <a:defRPr/>
            </a:pPr>
            <a:r>
              <a:rPr lang="en-US" dirty="0" smtClean="0"/>
              <a:t>Limitation rules</a:t>
            </a:r>
          </a:p>
          <a:p>
            <a:pPr lvl="1">
              <a:defRPr/>
            </a:pPr>
            <a:r>
              <a:rPr lang="en-US" dirty="0" smtClean="0"/>
              <a:t>Connection liability - ship</a:t>
            </a:r>
          </a:p>
          <a:p>
            <a:pPr>
              <a:defRPr/>
            </a:pPr>
            <a:r>
              <a:rPr lang="en-US" dirty="0" smtClean="0"/>
              <a:t>Costs</a:t>
            </a:r>
          </a:p>
          <a:p>
            <a:pPr>
              <a:defRPr/>
            </a:pPr>
            <a:endParaRPr lang="nb-NO" dirty="0" smtClean="0"/>
          </a:p>
          <a:p>
            <a:pPr lvl="1">
              <a:defRPr/>
            </a:pPr>
            <a:endParaRPr lang="nb-NO" dirty="0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6FB12A8-05C0-4366-ACDA-7DCA403E7855}" type="slidenum">
              <a:rPr lang="en-US" sz="1400" smtClean="0">
                <a:solidFill>
                  <a:schemeClr val="accent1"/>
                </a:solidFill>
              </a:rPr>
              <a:pPr/>
              <a:t>14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A8B9A0B-B484-4301-950A-A85203684F6C}" type="slidenum">
              <a:rPr lang="en-US" sz="1400" smtClean="0">
                <a:solidFill>
                  <a:schemeClr val="accent1"/>
                </a:solidFill>
              </a:rPr>
              <a:pPr/>
              <a:t>2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Mortgage</a:t>
            </a:r>
          </a:p>
          <a:p>
            <a:r>
              <a:rPr lang="en-US" smtClean="0"/>
              <a:t>Security ordered by a court</a:t>
            </a:r>
          </a:p>
          <a:p>
            <a:r>
              <a:rPr lang="en-US" smtClean="0"/>
              <a:t>Maritime lien</a:t>
            </a:r>
          </a:p>
          <a:p>
            <a:r>
              <a:rPr lang="en-US" smtClean="0"/>
              <a:t>Arrest</a:t>
            </a:r>
          </a:p>
          <a:p>
            <a:r>
              <a:rPr lang="en-US" smtClean="0"/>
              <a:t>(Bottomry)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E5C20D-76CB-43AB-A97B-C89D1A899EF1}" type="slidenum">
              <a:rPr lang="en-US" sz="1400" smtClean="0">
                <a:solidFill>
                  <a:schemeClr val="accent1"/>
                </a:solidFill>
              </a:rPr>
              <a:pPr/>
              <a:t>3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Conventions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Liens and Mortgages 1967 and 1993</a:t>
            </a:r>
          </a:p>
          <a:p>
            <a:r>
              <a:rPr lang="en-US" smtClean="0"/>
              <a:t>Arrest 1952 and 1999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0F96FC6-AE48-4D65-BEE4-9834B09A03CB}" type="slidenum">
              <a:rPr lang="en-US" sz="1400" smtClean="0">
                <a:solidFill>
                  <a:schemeClr val="accent1"/>
                </a:solidFill>
              </a:rPr>
              <a:pPr/>
              <a:t>4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Contracts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Loan agreement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Mortgage document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Other security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Assignment of freight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Cancellation clauses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NMC § 44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MAC clauses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Long term charterparties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Appurtenances, </a:t>
            </a:r>
            <a:r>
              <a:rPr lang="en-US" sz="2800" dirty="0" smtClean="0"/>
              <a:t>NMC § 45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E4FCD73-8313-433F-8AD6-D46DBF952D97}" type="slidenum">
              <a:rPr lang="en-US" sz="1400" smtClean="0">
                <a:solidFill>
                  <a:schemeClr val="accent1"/>
                </a:solidFill>
              </a:rPr>
              <a:pPr/>
              <a:t>5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Mortgages and registration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main rule, NMC § 20</a:t>
            </a:r>
          </a:p>
          <a:p>
            <a:pPr>
              <a:lnSpc>
                <a:spcPct val="90000"/>
              </a:lnSpc>
            </a:pPr>
            <a:r>
              <a:rPr lang="en-US" smtClean="0"/>
              <a:t>Priority, NMC §§ 23-25</a:t>
            </a:r>
          </a:p>
          <a:p>
            <a:pPr>
              <a:lnSpc>
                <a:spcPct val="90000"/>
              </a:lnSpc>
            </a:pPr>
            <a:r>
              <a:rPr lang="en-US" smtClean="0"/>
              <a:t>Closing</a:t>
            </a:r>
          </a:p>
          <a:p>
            <a:pPr>
              <a:lnSpc>
                <a:spcPct val="90000"/>
              </a:lnSpc>
            </a:pPr>
            <a:r>
              <a:rPr lang="en-US" smtClean="0"/>
              <a:t>Encumbrances in non-ships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Ships under construction, NMC § 31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Non-ships, NMC § 33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Platforms, NMC § 507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Permanent installations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F02CBED-45E5-498D-923A-BA7BD250B536}" type="slidenum">
              <a:rPr lang="en-US" sz="1400" smtClean="0">
                <a:solidFill>
                  <a:schemeClr val="accent1"/>
                </a:solidFill>
              </a:rPr>
              <a:pPr/>
              <a:t>6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Maritime Liens in vessels, </a:t>
            </a:r>
            <a:br>
              <a:rPr lang="en-US" sz="3600" smtClean="0"/>
            </a:br>
            <a:r>
              <a:rPr lang="en-US" sz="3600" smtClean="0"/>
              <a:t>NMC §§ 51 et seq.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Protected claims</a:t>
            </a:r>
          </a:p>
          <a:p>
            <a:pPr lvl="1"/>
            <a:r>
              <a:rPr lang="en-US" smtClean="0"/>
              <a:t>Wages</a:t>
            </a:r>
          </a:p>
          <a:p>
            <a:pPr lvl="1"/>
            <a:r>
              <a:rPr lang="en-US" smtClean="0"/>
              <a:t>Port dues</a:t>
            </a:r>
          </a:p>
          <a:p>
            <a:pPr lvl="1"/>
            <a:r>
              <a:rPr lang="en-US" smtClean="0"/>
              <a:t>Personal injury claims</a:t>
            </a:r>
          </a:p>
          <a:p>
            <a:pPr lvl="1"/>
            <a:r>
              <a:rPr lang="en-US" smtClean="0"/>
              <a:t>Property claims</a:t>
            </a:r>
          </a:p>
          <a:p>
            <a:pPr lvl="1"/>
            <a:r>
              <a:rPr lang="en-US" smtClean="0"/>
              <a:t>Salvage rewards</a:t>
            </a:r>
          </a:p>
          <a:p>
            <a:r>
              <a:rPr lang="en-US" smtClean="0"/>
              <a:t>Priority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DA1114A-0746-49B7-948F-4EF1928FA224}" type="slidenum">
              <a:rPr lang="en-US" sz="1400" smtClean="0">
                <a:solidFill>
                  <a:schemeClr val="accent1"/>
                </a:solidFill>
              </a:rPr>
              <a:pPr/>
              <a:t>7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Maritime Liens in cargo, </a:t>
            </a:r>
            <a:br>
              <a:rPr lang="en-US" sz="3600" smtClean="0"/>
            </a:br>
            <a:r>
              <a:rPr lang="en-US" sz="3600" smtClean="0"/>
              <a:t>NMC §§ 61 et seq.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Protected claims</a:t>
            </a:r>
          </a:p>
          <a:p>
            <a:pPr lvl="1"/>
            <a:r>
              <a:rPr lang="en-US" smtClean="0"/>
              <a:t>Salvage Reward</a:t>
            </a:r>
          </a:p>
          <a:p>
            <a:pPr lvl="1"/>
            <a:r>
              <a:rPr lang="en-US" smtClean="0"/>
              <a:t>Expenses in relation for cargo</a:t>
            </a:r>
          </a:p>
          <a:p>
            <a:pPr lvl="1"/>
            <a:r>
              <a:rPr lang="en-US" smtClean="0"/>
              <a:t>Claims under the contract of carriage,</a:t>
            </a:r>
            <a:br>
              <a:rPr lang="en-US" smtClean="0"/>
            </a:br>
            <a:r>
              <a:rPr lang="en-US" smtClean="0"/>
              <a:t>cf NMC §§ 269 and 292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E708FE5-45C6-4113-86B1-C0EA76EC549C}" type="slidenum">
              <a:rPr lang="en-US" sz="1400" smtClean="0">
                <a:solidFill>
                  <a:schemeClr val="accent1"/>
                </a:solidFill>
              </a:rPr>
              <a:pPr/>
              <a:t>8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bars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</a:p>
          <a:p>
            <a:r>
              <a:rPr lang="en-US" dirty="0" smtClean="0"/>
              <a:t>Arrest, NMC § 55</a:t>
            </a:r>
          </a:p>
          <a:p>
            <a:pPr lvl="1"/>
            <a:r>
              <a:rPr lang="en-US" dirty="0" smtClean="0"/>
              <a:t>Possibility of arrest, Dispute Act § 33-2</a:t>
            </a:r>
          </a:p>
          <a:p>
            <a:r>
              <a:rPr lang="en-US" dirty="0" smtClean="0"/>
              <a:t>Security to prevent arrest</a:t>
            </a:r>
          </a:p>
          <a:p>
            <a:r>
              <a:rPr lang="en-US" dirty="0" smtClean="0"/>
              <a:t>Arrest forum</a:t>
            </a:r>
          </a:p>
          <a:p>
            <a:r>
              <a:rPr lang="en-US" dirty="0" smtClean="0"/>
              <a:t>The Lugano/Brussels system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D8C28AC-3CE0-4B30-90A9-AC855FB2AA3C}" type="slidenum">
              <a:rPr lang="en-US" sz="1400" smtClean="0">
                <a:solidFill>
                  <a:schemeClr val="accent1"/>
                </a:solidFill>
              </a:rPr>
              <a:pPr/>
              <a:t>9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Right of retention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NMC § 54</a:t>
            </a:r>
          </a:p>
          <a:p>
            <a:r>
              <a:rPr lang="en-US" smtClean="0"/>
              <a:t>Continuity</a:t>
            </a:r>
          </a:p>
          <a:p>
            <a:r>
              <a:rPr lang="en-US" smtClean="0"/>
              <a:t>Priority</a:t>
            </a:r>
          </a:p>
          <a:p>
            <a:r>
              <a:rPr lang="en-US" smtClean="0"/>
              <a:t>Relation to bankruptcy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gemalER eng">
  <a:themeElements>
    <a:clrScheme name="FargemalER e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ER en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ER e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ER e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ER e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ER eng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ER eng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ER eng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ER eng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FargemalER eng</Template>
  <TotalTime>62</TotalTime>
  <Words>291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FargemalER eng</vt:lpstr>
      <vt:lpstr>Bitmap Image</vt:lpstr>
      <vt:lpstr>Picture</vt:lpstr>
      <vt:lpstr>Mortgages, maritime liens, retention and arrest</vt:lpstr>
      <vt:lpstr>Basic concepts</vt:lpstr>
      <vt:lpstr>The Conventions</vt:lpstr>
      <vt:lpstr>The Contracts</vt:lpstr>
      <vt:lpstr>Mortgages and registration</vt:lpstr>
      <vt:lpstr>Maritime Liens in vessels,  NMC §§ 51 et seq.</vt:lpstr>
      <vt:lpstr>Maritime Liens in cargo,  NMC §§ 61 et seq.</vt:lpstr>
      <vt:lpstr>Time bars</vt:lpstr>
      <vt:lpstr>Right of retention</vt:lpstr>
      <vt:lpstr>Maritime liens –the system</vt:lpstr>
      <vt:lpstr>Enforcement of  liens and mortgages</vt:lpstr>
      <vt:lpstr>Some remarks on common law</vt:lpstr>
      <vt:lpstr>Choice of law and jurisdiction</vt:lpstr>
      <vt:lpstr>Arrest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Liens and mortgages</dc:title>
  <dc:creator>Erik Røsæg</dc:creator>
  <cp:lastModifiedBy>Erik Røsæg</cp:lastModifiedBy>
  <cp:revision>13</cp:revision>
  <cp:lastPrinted>2002-09-03T13:41:42Z</cp:lastPrinted>
  <dcterms:created xsi:type="dcterms:W3CDTF">2009-08-31T06:05:15Z</dcterms:created>
  <dcterms:modified xsi:type="dcterms:W3CDTF">2015-10-19T11:36:49Z</dcterms:modified>
</cp:coreProperties>
</file>